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0006"/>
    <a:srgbClr val="A8181E"/>
    <a:srgbClr val="C6EFCE"/>
    <a:srgbClr val="006100"/>
    <a:srgbClr val="187219"/>
    <a:srgbClr val="B22C32"/>
    <a:srgbClr val="FFC7CE"/>
    <a:srgbClr val="4794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B6A9029-45D7-E3F2-9B8D-420E6DA22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89798D6-216E-85BA-1681-4CF86405B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169BA964-C63B-58DB-E95C-5661B2F1C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90A2ED5-4641-0965-7733-3F113E1F3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ADFCD313-E6E5-5CD0-6BEF-5EFE7A5A8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02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E0EB92-F5B0-4211-D0F2-22A5633E5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79B84533-A178-576F-BCB2-44C13BD26F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E972A09-00C4-B7D2-066B-B8F339A2C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5CC6C728-BCA3-A449-A6AB-C38BEC149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993E232E-3005-40FC-DB39-571F8EBEC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77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1DE58B12-C9C3-63FA-2072-0CE95D2D4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AE559278-63FB-5844-C702-C20E606C28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B81BDA8-54E8-33B2-215C-720361D15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4E8C146-BA60-A028-8518-214E3BBA4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B30D7A77-69A2-A981-23C1-D04BE809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917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4AFD8B-53DF-845B-0204-E05189278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539B0A8-2794-27FC-6949-BA919F597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3F7E013-7429-EACE-2D6B-8A3F46F44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FED109F-C500-2C32-10D9-0B2B3C187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998A026-5299-8100-6623-35A6CBBC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309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ADA399-A043-F1D5-254D-E5A3044E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E03F995-6150-82E4-5623-1CF434261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91DC935-F157-F85B-C143-A978D486A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7FA3B11-767D-835A-9138-CDC65B524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AE16EF7-FF38-9EE9-E8C4-2F32832DE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36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4B87ED3-A303-8295-F46E-D1C536C74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57CBCAC-54F3-A514-8AD6-AA298F9CD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1DAFF31C-FAA1-C6D8-2DFF-261D733DD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572EC2F-CF09-B44F-EF7B-B8E08C30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26E20BC6-5F93-AF5C-D38E-F4EE3C63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4CF9E49-F527-2647-20A0-851C204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82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7AD923-36F0-6704-D28D-CCD5538B2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81962AF6-23D2-46E0-AEDE-2EA3A855DD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0122DC7-EE45-B695-B6F8-CFF615333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DF7AAE0F-6F6C-C242-FB85-DB704BDF53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FEB1C832-94AB-DD6A-B114-2D4AF5F874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5BF8EAE-133C-8CAE-7E48-4379330C0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D2078C70-421E-9193-00B0-09C2B2C2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96C25C4-9C01-9DCF-F82F-78576D474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83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87B8D76-CD97-AEE0-D233-E0B929394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510CB307-6743-8A73-1ADC-00463ECAE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59AF6034-3E36-ABF6-A472-1C71FA8B8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56A3FEE4-63F7-BA8F-B086-17C09D3CE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374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72B4D3C2-FE4B-4E57-FCC3-84F2627E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409DE948-5032-DCED-3EE3-636BD67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77965F29-BF39-DE2C-7E11-16B0760F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84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5E42A03-CDF7-3514-7DCF-D115F94EC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3D50EC2-2B74-5A88-63D2-6E076164E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99FD420-CDEE-1C83-FEB0-F8431CF9F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2E266712-9D43-A8B9-2E2C-4F7C55E8E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E893BB01-7F90-87CD-561C-9E2C6C3C1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2837D66-18DB-FDE3-87F4-9B757929D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53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BD3CF2-C258-2C5C-BA93-8679BBB62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0FF22C1C-1FEF-98FE-89EE-A98114B8B1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CDAD503B-216C-F600-62E3-A8A0CE63B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FE6E618-EA76-B574-4193-87ED9DF6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6BBA15C-55FB-CA5A-B457-71AB8C0A5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8F0A205-F6E3-6539-B50E-3C5B5B481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87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3812A86B-5E2F-883C-2B69-6EFF7B347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GB"/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EFE5D731-380B-BA59-BB19-5D2C9B2273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GB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F3448DB-6950-3EA3-2A10-51FA72498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FE0DB-7429-4713-9F13-EE5C66E9EE58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9D7A90E9-B4F2-95F0-4ADE-94D88B26C2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6A2B12F-8EE4-8C6A-F5FD-07A1EB1168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9677-612B-4172-BD47-F7E225EEF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89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95688.5B075B1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F6C353A-5337-705D-7B91-72FCD0CC0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057" y="1122363"/>
            <a:ext cx="9971314" cy="2387600"/>
          </a:xfrm>
        </p:spPr>
        <p:txBody>
          <a:bodyPr>
            <a:normAutofit/>
          </a:bodyPr>
          <a:lstStyle/>
          <a:p>
            <a:r>
              <a:rPr lang="hr-HR" sz="4400" dirty="0"/>
              <a:t>Ažurirani NECP</a:t>
            </a:r>
            <a:br>
              <a:rPr lang="hr-HR" sz="4400" dirty="0"/>
            </a:br>
            <a:r>
              <a:rPr lang="hr-HR" sz="4400" dirty="0"/>
              <a:t>promet</a:t>
            </a:r>
            <a:endParaRPr lang="en-GB" sz="4400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FB4DEAF-6F45-7D2F-2DE1-B91B19D63E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Uprava za klimatske aktivnosti</a:t>
            </a:r>
          </a:p>
          <a:p>
            <a:r>
              <a:rPr lang="hr-HR" dirty="0"/>
              <a:t>Uprava za energetiku</a:t>
            </a:r>
          </a:p>
          <a:p>
            <a:r>
              <a:rPr lang="hr-HR" dirty="0"/>
              <a:t>20.10.2023.</a:t>
            </a:r>
          </a:p>
          <a:p>
            <a:endParaRPr lang="en-GB" dirty="0"/>
          </a:p>
        </p:txBody>
      </p:sp>
      <p:pic>
        <p:nvPicPr>
          <p:cNvPr id="38" name="Picture 5">
            <a:extLst>
              <a:ext uri="{FF2B5EF4-FFF2-40B4-BE49-F238E27FC236}">
                <a16:creationId xmlns:a16="http://schemas.microsoft.com/office/drawing/2014/main" id="{F735F877-436F-FB36-2A26-4CD28BDC39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854836" cy="94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598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B5A8D4-62E1-49C5-6398-9F83DC3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Vremenski plan</a:t>
            </a: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47F8434-010F-EE8E-4DD3-257B0ABD8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>
                <a:latin typeface="+mj-lt"/>
              </a:rPr>
              <a:t>Radionice i sastanci kontinuirano</a:t>
            </a:r>
          </a:p>
          <a:p>
            <a:r>
              <a:rPr lang="hr-HR" dirty="0">
                <a:latin typeface="+mj-lt"/>
              </a:rPr>
              <a:t>Preporuke EK prosinac 2023</a:t>
            </a:r>
          </a:p>
          <a:p>
            <a:r>
              <a:rPr lang="hr-HR" dirty="0">
                <a:latin typeface="+mj-lt"/>
              </a:rPr>
              <a:t>Dorada Ažuriranog NECP-a</a:t>
            </a:r>
          </a:p>
          <a:p>
            <a:r>
              <a:rPr lang="hr-HR" dirty="0">
                <a:latin typeface="+mj-lt"/>
              </a:rPr>
              <a:t>1. krug mišljenja TDU veljača 2024</a:t>
            </a:r>
          </a:p>
          <a:p>
            <a:r>
              <a:rPr lang="hr-HR" dirty="0">
                <a:latin typeface="+mj-lt"/>
              </a:rPr>
              <a:t>E savjetovanje travanj 2024 </a:t>
            </a:r>
          </a:p>
          <a:p>
            <a:r>
              <a:rPr lang="hr-HR" dirty="0">
                <a:latin typeface="+mj-lt"/>
              </a:rPr>
              <a:t>2. krug mišljenja TDU svibanj 2024 </a:t>
            </a:r>
          </a:p>
          <a:p>
            <a:r>
              <a:rPr lang="hr-HR" dirty="0">
                <a:latin typeface="+mj-lt"/>
              </a:rPr>
              <a:t>Dorada Ažuriranog NECP-a</a:t>
            </a:r>
          </a:p>
          <a:p>
            <a:r>
              <a:rPr lang="hr-HR" dirty="0">
                <a:latin typeface="+mj-lt"/>
              </a:rPr>
              <a:t>Najava na VRH svibanj 2024</a:t>
            </a:r>
          </a:p>
          <a:p>
            <a:r>
              <a:rPr lang="hr-HR" dirty="0">
                <a:latin typeface="+mj-lt"/>
              </a:rPr>
              <a:t>Dostava Ažuriranog NECP-a u EK </a:t>
            </a:r>
            <a:r>
              <a:rPr lang="hr-HR" b="1" dirty="0">
                <a:latin typeface="+mj-lt"/>
              </a:rPr>
              <a:t>lipanj 2024</a:t>
            </a:r>
          </a:p>
          <a:p>
            <a:endParaRPr lang="hr-H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85594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B5A8D4-62E1-49C5-6398-9F83DC3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Emisije NIR 2023</a:t>
            </a:r>
            <a:endParaRPr lang="en-GB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925A2BC9-2BD0-FAD2-81D0-87D7265B92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18" y="1819195"/>
            <a:ext cx="6752531" cy="443833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F66435FA-0935-2ACC-0726-BDA2B70F95C2}"/>
              </a:ext>
            </a:extLst>
          </p:cNvPr>
          <p:cNvSpPr txBox="1"/>
          <p:nvPr/>
        </p:nvSpPr>
        <p:spPr>
          <a:xfrm>
            <a:off x="7150249" y="1992871"/>
            <a:ext cx="491624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b="1" dirty="0">
                <a:latin typeface="Times New Roman" panose="02020603050405020304" pitchFamily="18" charset="0"/>
                <a:ea typeface="Calibri" panose="020F0502020204030204" pitchFamily="34" charset="0"/>
              </a:rPr>
              <a:t>E</a:t>
            </a: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nergetika 66,6% - Promet 38.7%      </a:t>
            </a:r>
            <a:r>
              <a:rPr lang="hr-HR" sz="1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2020</a:t>
            </a: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7.4%  </a:t>
            </a: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Industrijski procesi i uporaba proizvoda s 14,7%, </a:t>
            </a:r>
          </a:p>
          <a:p>
            <a:pPr>
              <a:lnSpc>
                <a:spcPct val="150000"/>
              </a:lnSpc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Poljoprivreda 11% </a:t>
            </a:r>
          </a:p>
          <a:p>
            <a:pPr>
              <a:lnSpc>
                <a:spcPct val="150000"/>
              </a:lnSpc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Otpad 7,7 %.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id="{191ADCAC-AEF0-6AD1-4DE8-E1B4FDF7141F}"/>
              </a:ext>
            </a:extLst>
          </p:cNvPr>
          <p:cNvSpPr txBox="1"/>
          <p:nvPr/>
        </p:nvSpPr>
        <p:spPr>
          <a:xfrm>
            <a:off x="3047246" y="6328014"/>
            <a:ext cx="3048754" cy="308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Izvor: NIR 2023 https://unfccc.int/documents/627738</a:t>
            </a:r>
            <a:endParaRPr lang="hr-HR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7" name="Ravni poveznik sa strelicom 6">
            <a:extLst>
              <a:ext uri="{FF2B5EF4-FFF2-40B4-BE49-F238E27FC236}">
                <a16:creationId xmlns:a16="http://schemas.microsoft.com/office/drawing/2014/main" id="{BA42E158-4A2B-C348-8765-23A03CCED671}"/>
              </a:ext>
            </a:extLst>
          </p:cNvPr>
          <p:cNvCxnSpPr>
            <a:cxnSpLocks/>
          </p:cNvCxnSpPr>
          <p:nvPr/>
        </p:nvCxnSpPr>
        <p:spPr>
          <a:xfrm flipV="1">
            <a:off x="10821297" y="2069054"/>
            <a:ext cx="120127" cy="3245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696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05787D-3897-1ABC-1B4C-E2D90FE36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Emisije iz prometa</a:t>
            </a:r>
          </a:p>
        </p:txBody>
      </p:sp>
      <p:pic>
        <p:nvPicPr>
          <p:cNvPr id="4" name="Picture 78">
            <a:extLst>
              <a:ext uri="{FF2B5EF4-FFF2-40B4-BE49-F238E27FC236}">
                <a16:creationId xmlns:a16="http://schemas.microsoft.com/office/drawing/2014/main" id="{BA269A92-E29E-B873-C679-55E4BF7912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095" y="2120515"/>
            <a:ext cx="7846232" cy="3761558"/>
          </a:xfrm>
          <a:prstGeom prst="rect">
            <a:avLst/>
          </a:prstGeom>
          <a:noFill/>
        </p:spPr>
      </p:pic>
      <p:sp>
        <p:nvSpPr>
          <p:cNvPr id="5" name="TekstniOkvir 4">
            <a:extLst>
              <a:ext uri="{FF2B5EF4-FFF2-40B4-BE49-F238E27FC236}">
                <a16:creationId xmlns:a16="http://schemas.microsoft.com/office/drawing/2014/main" id="{B51571F6-95C0-B971-11E2-64007EB37A9B}"/>
              </a:ext>
            </a:extLst>
          </p:cNvPr>
          <p:cNvSpPr txBox="1"/>
          <p:nvPr/>
        </p:nvSpPr>
        <p:spPr>
          <a:xfrm>
            <a:off x="6741458" y="6338787"/>
            <a:ext cx="3048754" cy="308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000" dirty="0">
                <a:latin typeface="Times New Roman" panose="02020603050405020304" pitchFamily="18" charset="0"/>
                <a:ea typeface="Calibri" panose="020F0502020204030204" pitchFamily="34" charset="0"/>
              </a:rPr>
              <a:t>Izvor: NIR 2023 https://unfccc.int/documents/627738</a:t>
            </a:r>
            <a:endParaRPr lang="hr-HR" sz="1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65AB0757-7908-BCCB-AA7D-040624DB390F}"/>
              </a:ext>
            </a:extLst>
          </p:cNvPr>
          <p:cNvSpPr txBox="1"/>
          <p:nvPr/>
        </p:nvSpPr>
        <p:spPr>
          <a:xfrm>
            <a:off x="8561295" y="2745907"/>
            <a:ext cx="3550023" cy="2916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Cestovni promet 96,4 %</a:t>
            </a:r>
          </a:p>
          <a:p>
            <a:pPr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Pomorski 2,4 %</a:t>
            </a:r>
          </a:p>
          <a:p>
            <a:pPr>
              <a:lnSpc>
                <a:spcPct val="150000"/>
              </a:lnSpc>
            </a:pP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Željeznički 0,8 %</a:t>
            </a:r>
          </a:p>
          <a:p>
            <a:pPr>
              <a:lnSpc>
                <a:spcPct val="150000"/>
              </a:lnSpc>
            </a:pPr>
            <a:r>
              <a:rPr lang="hr-HR" dirty="0">
                <a:latin typeface="Times New Roman" panose="02020603050405020304" pitchFamily="18" charset="0"/>
                <a:ea typeface="Calibri" panose="020F0502020204030204" pitchFamily="34" charset="0"/>
              </a:rPr>
              <a:t>Zrakoplovni 0,4 %</a:t>
            </a:r>
            <a:r>
              <a:rPr lang="hr-H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hr-H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hr-H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hr-HR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592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022301-49B5-8840-C772-7813880E8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Cestovni promet</a:t>
            </a:r>
          </a:p>
        </p:txBody>
      </p:sp>
      <p:graphicFrame>
        <p:nvGraphicFramePr>
          <p:cNvPr id="4" name="Rezervirano mjesto sadržaja 3">
            <a:extLst>
              <a:ext uri="{FF2B5EF4-FFF2-40B4-BE49-F238E27FC236}">
                <a16:creationId xmlns:a16="http://schemas.microsoft.com/office/drawing/2014/main" id="{3C013356-DA9A-87E3-CB79-EDA0C1DA4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496968"/>
              </p:ext>
            </p:extLst>
          </p:nvPr>
        </p:nvGraphicFramePr>
        <p:xfrm>
          <a:off x="685800" y="1834589"/>
          <a:ext cx="630936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364491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3716226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086670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2005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2021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9924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3787,06 ktCO2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5467,69 ktCO2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hr-HR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6194,98 ktCO2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747814"/>
                  </a:ext>
                </a:extLst>
              </a:tr>
            </a:tbl>
          </a:graphicData>
        </a:graphic>
      </p:graphicFrame>
      <p:cxnSp>
        <p:nvCxnSpPr>
          <p:cNvPr id="7" name="Ravni poveznik sa strelicom 6">
            <a:extLst>
              <a:ext uri="{FF2B5EF4-FFF2-40B4-BE49-F238E27FC236}">
                <a16:creationId xmlns:a16="http://schemas.microsoft.com/office/drawing/2014/main" id="{07094817-71F9-9A7F-45A8-D30EE70E2D20}"/>
              </a:ext>
            </a:extLst>
          </p:cNvPr>
          <p:cNvCxnSpPr>
            <a:cxnSpLocks/>
          </p:cNvCxnSpPr>
          <p:nvPr/>
        </p:nvCxnSpPr>
        <p:spPr>
          <a:xfrm flipV="1">
            <a:off x="5384203" y="4571110"/>
            <a:ext cx="120127" cy="3245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avni poveznik sa strelicom 7">
            <a:extLst>
              <a:ext uri="{FF2B5EF4-FFF2-40B4-BE49-F238E27FC236}">
                <a16:creationId xmlns:a16="http://schemas.microsoft.com/office/drawing/2014/main" id="{6B733CC4-3755-46A3-5F04-7D6F4ADAFE00}"/>
              </a:ext>
            </a:extLst>
          </p:cNvPr>
          <p:cNvCxnSpPr>
            <a:cxnSpLocks/>
          </p:cNvCxnSpPr>
          <p:nvPr/>
        </p:nvCxnSpPr>
        <p:spPr>
          <a:xfrm flipV="1">
            <a:off x="5324139" y="5169918"/>
            <a:ext cx="120127" cy="32452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Naslov 1">
            <a:extLst>
              <a:ext uri="{FF2B5EF4-FFF2-40B4-BE49-F238E27FC236}">
                <a16:creationId xmlns:a16="http://schemas.microsoft.com/office/drawing/2014/main" id="{C1B2FE0B-1366-B242-B74F-3B701CE820EA}"/>
              </a:ext>
            </a:extLst>
          </p:cNvPr>
          <p:cNvSpPr txBox="1">
            <a:spLocks/>
          </p:cNvSpPr>
          <p:nvPr/>
        </p:nvSpPr>
        <p:spPr>
          <a:xfrm>
            <a:off x="685800" y="4372038"/>
            <a:ext cx="6118412" cy="2019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dirty="0"/>
              <a:t>Povećanje emisija</a:t>
            </a:r>
          </a:p>
          <a:p>
            <a:endParaRPr lang="hr-HR" dirty="0"/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CA212EBA-BCB6-BFCD-0F3E-8003DB26E592}"/>
              </a:ext>
            </a:extLst>
          </p:cNvPr>
          <p:cNvSpPr txBox="1"/>
          <p:nvPr/>
        </p:nvSpPr>
        <p:spPr>
          <a:xfrm>
            <a:off x="5504330" y="4571110"/>
            <a:ext cx="310178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hr-HR" sz="1000" b="1" dirty="0">
                <a:latin typeface="Times New Roman" panose="02020603050405020304" pitchFamily="18" charset="0"/>
                <a:ea typeface="Calibri" panose="020F0502020204030204" pitchFamily="34" charset="0"/>
              </a:rPr>
              <a:t>1990</a:t>
            </a:r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63 %</a:t>
            </a:r>
          </a:p>
          <a:p>
            <a:r>
              <a:rPr lang="hr-H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r>
              <a:rPr lang="hr-HR" dirty="0"/>
              <a:t> </a:t>
            </a:r>
            <a:r>
              <a:rPr lang="hr-HR" sz="1000" b="1" dirty="0">
                <a:latin typeface="Times New Roman" panose="02020603050405020304" pitchFamily="18" charset="0"/>
              </a:rPr>
              <a:t>2005  </a:t>
            </a:r>
            <a:r>
              <a:rPr lang="hr-HR" b="1" dirty="0">
                <a:latin typeface="Times New Roman" panose="02020603050405020304" pitchFamily="18" charset="0"/>
              </a:rPr>
              <a:t>13,3%</a:t>
            </a:r>
          </a:p>
        </p:txBody>
      </p:sp>
    </p:spTree>
    <p:extLst>
      <p:ext uri="{BB962C8B-B14F-4D97-AF65-F5344CB8AC3E}">
        <p14:creationId xmlns:p14="http://schemas.microsoft.com/office/powerpoint/2010/main" val="203544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B5A8D4-62E1-49C5-6398-9F83DC35D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Rasprava</a:t>
            </a:r>
            <a:endParaRPr lang="en-GB" dirty="0"/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8049CEBB-11F5-678E-C76A-9761C3F8EC9C}"/>
              </a:ext>
            </a:extLst>
          </p:cNvPr>
          <p:cNvSpPr txBox="1"/>
          <p:nvPr/>
        </p:nvSpPr>
        <p:spPr>
          <a:xfrm>
            <a:off x="528917" y="1411504"/>
            <a:ext cx="11295530" cy="4661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Kako postići 21,6% OIE u neposrednoj potrošnji energije u prometu i koji angažman je potreban?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Status Nacionalnog okvira politika za uspostavu infrastrukture za alternativna goriva RH (NOP)?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Odgovornosti i nadležnosti TDU za izradu strateških i provedbenih dokumenata razvoja infrastrukture za poticanja korištenja alternativnih goriva u prometu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Zakon o uspostavi infrastrukture za alternativna goriva (NN 120/16, 63/22) vs. razvoj elektroenergetske mreže (nadležnosti i plan rada)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Razvoj tržišta vozila vs. Razvoj tržišta alternativnih energenata (nadležnosti i plan rada)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Energetska sigurnost i sigurnost kvalitete opskrbe </a:t>
            </a:r>
            <a:r>
              <a:rPr lang="hr-HR" sz="2000" dirty="0" err="1"/>
              <a:t>el.energije</a:t>
            </a:r>
            <a:r>
              <a:rPr lang="hr-HR" sz="2000" dirty="0"/>
              <a:t> za e-mobilnost u cestovnom prijevozu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Razvoj infrastrukture za punjenje e-vozila vs. razvoj prijenosne i distributivne mreže </a:t>
            </a:r>
            <a:r>
              <a:rPr lang="hr-HR" sz="2000" dirty="0" err="1"/>
              <a:t>el.energije</a:t>
            </a:r>
            <a:endParaRPr lang="hr-HR" sz="2000" dirty="0"/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r-HR" sz="2000" dirty="0"/>
              <a:t>Može li elektroenergetska mreža prenijeti dovoljne količine </a:t>
            </a:r>
            <a:r>
              <a:rPr lang="hr-HR" sz="2000" dirty="0" err="1"/>
              <a:t>el.energije</a:t>
            </a:r>
            <a:r>
              <a:rPr lang="hr-HR" sz="2000" dirty="0"/>
              <a:t> za potrebe e-mobilnosti</a:t>
            </a:r>
          </a:p>
        </p:txBody>
      </p:sp>
    </p:spTree>
    <p:extLst>
      <p:ext uri="{BB962C8B-B14F-4D97-AF65-F5344CB8AC3E}">
        <p14:creationId xmlns:p14="http://schemas.microsoft.com/office/powerpoint/2010/main" val="335319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</TotalTime>
  <Words>283</Words>
  <Application>Microsoft Office PowerPoint</Application>
  <PresentationFormat>Široki zaslon</PresentationFormat>
  <Paragraphs>47</Paragraphs>
  <Slides>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Tema sustava Office</vt:lpstr>
      <vt:lpstr>Ažurirani NECP promet</vt:lpstr>
      <vt:lpstr>Vremenski plan</vt:lpstr>
      <vt:lpstr>Emisije NIR 2023</vt:lpstr>
      <vt:lpstr>Emisije iz prometa</vt:lpstr>
      <vt:lpstr>Cestovni promet</vt:lpstr>
      <vt:lpstr>Rasprava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Dunja</dc:creator>
  <cp:lastModifiedBy>Bernarda Rožman</cp:lastModifiedBy>
  <cp:revision>58</cp:revision>
  <dcterms:created xsi:type="dcterms:W3CDTF">2023-07-06T14:25:48Z</dcterms:created>
  <dcterms:modified xsi:type="dcterms:W3CDTF">2023-10-24T14:01:10Z</dcterms:modified>
</cp:coreProperties>
</file>